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3A5-AE33-411A-BBDD-3BC3216B7884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6BAD93-A9BF-401E-A761-EE0B8A30741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3A5-AE33-411A-BBDD-3BC3216B7884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AD93-A9BF-401E-A761-EE0B8A30741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26BAD93-A9BF-401E-A761-EE0B8A307419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3A5-AE33-411A-BBDD-3BC3216B7884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3A5-AE33-411A-BBDD-3BC3216B7884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26BAD93-A9BF-401E-A761-EE0B8A30741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3A5-AE33-411A-BBDD-3BC3216B7884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6BAD93-A9BF-401E-A761-EE0B8A307419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70323A5-AE33-411A-BBDD-3BC3216B7884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AD93-A9BF-401E-A761-EE0B8A30741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3A5-AE33-411A-BBDD-3BC3216B7884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26BAD93-A9BF-401E-A761-EE0B8A307419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3A5-AE33-411A-BBDD-3BC3216B7884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26BAD93-A9BF-401E-A761-EE0B8A30741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3A5-AE33-411A-BBDD-3BC3216B7884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6BAD93-A9BF-401E-A761-EE0B8A30741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6BAD93-A9BF-401E-A761-EE0B8A307419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23A5-AE33-411A-BBDD-3BC3216B7884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26BAD93-A9BF-401E-A761-EE0B8A307419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0323A5-AE33-411A-BBDD-3BC3216B7884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0323A5-AE33-411A-BBDD-3BC3216B7884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6BAD93-A9BF-401E-A761-EE0B8A307419}" type="slidenum">
              <a:rPr lang="it-IT" smtClean="0"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4314828" cy="1643074"/>
          </a:xfrm>
        </p:spPr>
        <p:txBody>
          <a:bodyPr>
            <a:normAutofit fontScale="90000"/>
          </a:bodyPr>
          <a:lstStyle/>
          <a:p>
            <a:r>
              <a:rPr lang="it-IT" sz="6000" dirty="0" smtClean="0"/>
              <a:t>La rinascita delle città</a:t>
            </a:r>
            <a:endParaRPr lang="it-IT" sz="6000" dirty="0"/>
          </a:p>
        </p:txBody>
      </p:sp>
      <p:pic>
        <p:nvPicPr>
          <p:cNvPr id="6" name="Immagine 5" descr="cit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214290"/>
            <a:ext cx="2786082" cy="2152527"/>
          </a:xfrm>
          <a:prstGeom prst="rect">
            <a:avLst/>
          </a:prstGeom>
        </p:spPr>
      </p:pic>
      <p:pic>
        <p:nvPicPr>
          <p:cNvPr id="7" name="Immagine 6" descr="demograf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2584936"/>
            <a:ext cx="5429288" cy="37967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potere dei vescovi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 fine Novecento i signori affidano ai vescovi il governo delle città che già difendono</a:t>
            </a:r>
          </a:p>
          <a:p>
            <a:r>
              <a:rPr lang="it-IT" dirty="0" smtClean="0"/>
              <a:t>Ruolo di autorità locale (ufficiali regi) e di mediazione con il potere centrale</a:t>
            </a:r>
          </a:p>
          <a:p>
            <a:r>
              <a:rPr lang="it-IT" dirty="0" smtClean="0"/>
              <a:t>Città di nuova fondazione e ripopolamento:</a:t>
            </a:r>
          </a:p>
          <a:p>
            <a:pPr lvl="1">
              <a:buFont typeface="Wingdings" pitchFamily="2" charset="2"/>
              <a:buChar char="Ø"/>
            </a:pPr>
            <a:r>
              <a:rPr lang="it-IT" dirty="0" smtClean="0"/>
              <a:t>Gli abitanti escono dalle mura e nascono i borghi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Pari poteri politici tra vescovi e feudatari ma le città hanno più risorse umane e culturali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Crescono i mercati urbani e le attività artigianali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800" dirty="0" smtClean="0"/>
              <a:t>Le repubbliche marinare</a:t>
            </a:r>
            <a:endParaRPr lang="it-IT" sz="48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127372" cy="4681728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R.M. fenomeno </a:t>
            </a:r>
          </a:p>
          <a:p>
            <a:pPr>
              <a:buNone/>
            </a:pPr>
            <a:r>
              <a:rPr lang="it-IT" dirty="0" smtClean="0"/>
              <a:t>tipico italiano ma</a:t>
            </a:r>
          </a:p>
          <a:p>
            <a:pPr>
              <a:buNone/>
            </a:pPr>
            <a:r>
              <a:rPr lang="it-IT" dirty="0" smtClean="0"/>
              <a:t>f</a:t>
            </a:r>
            <a:r>
              <a:rPr lang="it-IT" dirty="0" smtClean="0"/>
              <a:t>orti città portuali </a:t>
            </a:r>
          </a:p>
          <a:p>
            <a:pPr>
              <a:buNone/>
            </a:pPr>
            <a:r>
              <a:rPr lang="it-IT" dirty="0" smtClean="0"/>
              <a:t>anche in Germania, sia</a:t>
            </a:r>
          </a:p>
          <a:p>
            <a:pPr>
              <a:buNone/>
            </a:pPr>
            <a:r>
              <a:rPr lang="it-IT" dirty="0" smtClean="0"/>
              <a:t>marine sia fluviali  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1015-16 Genova </a:t>
            </a:r>
          </a:p>
          <a:p>
            <a:pPr>
              <a:buNone/>
            </a:pPr>
            <a:r>
              <a:rPr lang="it-IT" dirty="0" smtClean="0"/>
              <a:t>conquista Sardegna e Corsica</a:t>
            </a:r>
          </a:p>
          <a:p>
            <a:r>
              <a:rPr lang="it-IT" dirty="0" smtClean="0"/>
              <a:t>Amalfi traffica con il sud del Mediterraneo</a:t>
            </a:r>
          </a:p>
          <a:p>
            <a:r>
              <a:rPr lang="it-IT" dirty="0" smtClean="0"/>
              <a:t>1135 Pisa batte Amalfi</a:t>
            </a:r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6" name="Segnaposto contenuto 5" descr="repubbliche marinare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643306" y="1500174"/>
            <a:ext cx="5357850" cy="2744328"/>
          </a:xfrm>
        </p:spPr>
      </p:pic>
      <p:sp>
        <p:nvSpPr>
          <p:cNvPr id="7" name="CasellaDiTesto 6"/>
          <p:cNvSpPr txBox="1"/>
          <p:nvPr/>
        </p:nvSpPr>
        <p:spPr>
          <a:xfrm>
            <a:off x="4714876" y="4429132"/>
            <a:ext cx="421484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XIII </a:t>
            </a:r>
            <a:r>
              <a:rPr lang="it-IT" sz="2300" dirty="0" smtClean="0"/>
              <a:t>sec. Venezia conquista costa balcanica e Peloponneso</a:t>
            </a:r>
          </a:p>
          <a:p>
            <a:pPr>
              <a:buFont typeface="Arial" pitchFamily="34" charset="0"/>
              <a:buChar char="•"/>
            </a:pPr>
            <a:r>
              <a:rPr lang="it-IT" sz="2300" dirty="0" smtClean="0"/>
              <a:t>1286 Genova batte Pisa nella battaglia della </a:t>
            </a:r>
            <a:r>
              <a:rPr lang="it-IT" sz="2300" dirty="0" err="1" smtClean="0"/>
              <a:t>Meloria</a:t>
            </a:r>
            <a:endParaRPr lang="it-IT" sz="2300" dirty="0" smtClean="0"/>
          </a:p>
          <a:p>
            <a:endParaRPr lang="it-IT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nuovo governo cittadino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consiglio del vescovo:</a:t>
            </a:r>
          </a:p>
          <a:p>
            <a:pPr lvl="1">
              <a:buFont typeface="Wingdings" pitchFamily="2" charset="2"/>
              <a:buChar char="Ø"/>
            </a:pPr>
            <a:r>
              <a:rPr lang="it-IT" dirty="0" smtClean="0"/>
              <a:t>Uomini di lettere</a:t>
            </a:r>
          </a:p>
          <a:p>
            <a:pPr lvl="1">
              <a:buFont typeface="Wingdings" pitchFamily="2" charset="2"/>
              <a:buChar char="Ø"/>
            </a:pPr>
            <a:r>
              <a:rPr lang="it-IT" dirty="0" smtClean="0"/>
              <a:t>Giuristi</a:t>
            </a:r>
          </a:p>
          <a:p>
            <a:pPr lvl="1">
              <a:buFont typeface="Wingdings" pitchFamily="2" charset="2"/>
              <a:buChar char="Ø"/>
            </a:pPr>
            <a:r>
              <a:rPr lang="it-IT" dirty="0" smtClean="0"/>
              <a:t>Uomini armati</a:t>
            </a:r>
          </a:p>
          <a:p>
            <a:pPr lvl="1">
              <a:buFont typeface="Wingdings" pitchFamily="2" charset="2"/>
              <a:buChar char="Ø"/>
            </a:pPr>
            <a:endParaRPr lang="it-IT" dirty="0" smtClean="0"/>
          </a:p>
          <a:p>
            <a:r>
              <a:rPr lang="it-IT" dirty="0" smtClean="0"/>
              <a:t>Aristocratici in città originalità italiana: forte rapporto col territorio</a:t>
            </a:r>
          </a:p>
          <a:p>
            <a:endParaRPr lang="it-IT" dirty="0" smtClean="0"/>
          </a:p>
          <a:p>
            <a:r>
              <a:rPr lang="it-IT" dirty="0" smtClean="0"/>
              <a:t>I loro clienti formano l’esercito cittadino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 mercanti mutano stile di vita degli aristocratici: figli studiano o in armi</a:t>
            </a:r>
          </a:p>
          <a:p>
            <a:endParaRPr lang="it-IT" dirty="0" smtClean="0"/>
          </a:p>
          <a:p>
            <a:r>
              <a:rPr lang="it-IT" dirty="0" smtClean="0"/>
              <a:t>Entrano nel governo</a:t>
            </a:r>
          </a:p>
          <a:p>
            <a:endParaRPr lang="it-IT" dirty="0" smtClean="0"/>
          </a:p>
          <a:p>
            <a:r>
              <a:rPr lang="it-IT" dirty="0" smtClean="0"/>
              <a:t>Aristocratici investono  </a:t>
            </a:r>
            <a:r>
              <a:rPr lang="it-IT" smtClean="0"/>
              <a:t>nei commerci</a:t>
            </a:r>
          </a:p>
          <a:p>
            <a:endParaRPr lang="it-IT" dirty="0" smtClean="0"/>
          </a:p>
          <a:p>
            <a:r>
              <a:rPr lang="it-IT" dirty="0" smtClean="0"/>
              <a:t>Città laboratorio di nuovi modelli di gestione 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</TotalTime>
  <Words>191</Words>
  <Application>Microsoft Office PowerPoint</Application>
  <PresentationFormat>Presentazione su schermo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Città</vt:lpstr>
      <vt:lpstr>La rinascita delle città</vt:lpstr>
      <vt:lpstr>Il potere dei vescovi</vt:lpstr>
      <vt:lpstr>Le repubbliche marinare</vt:lpstr>
      <vt:lpstr>Il nuovo governo cittadino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rinascita delle città</dc:title>
  <dc:creator>i5</dc:creator>
  <cp:lastModifiedBy>i5</cp:lastModifiedBy>
  <cp:revision>4</cp:revision>
  <dcterms:created xsi:type="dcterms:W3CDTF">2020-11-12T17:25:31Z</dcterms:created>
  <dcterms:modified xsi:type="dcterms:W3CDTF">2020-11-12T18:02:38Z</dcterms:modified>
</cp:coreProperties>
</file>